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Robo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92809C9-5DC3-4972-B5FA-80374CE45DE7}">
  <a:tblStyle styleId="{192809C9-5DC3-4972-B5FA-80374CE45DE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5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4.xml"/><Relationship Id="rId32" Type="http://schemas.openxmlformats.org/officeDocument/2006/relationships/font" Target="fonts/Roboto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4cdabe48d7_0_5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4cdabe48d7_0_5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4cdabe48d7_0_5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4cdabe48d7_0_5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4cdabe48d7_0_5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4cdabe48d7_0_5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4cdabe48d7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4cdabe48d7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4cdabe48d7_0_5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4cdabe48d7_0_5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4cdabe48d7_0_7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4cdabe48d7_0_7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4cdabe48d7_0_5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4cdabe48d7_0_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4cdabe48d7_0_5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4cdabe48d7_0_5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4cdabe48d7_0_7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4cdabe48d7_0_7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4cdabe48d7_0_5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4cdabe48d7_0_5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4cdabe48d7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4cdabe48d7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4cdabe48d7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4cdabe48d7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4cdabe48d7_0_6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4cdabe48d7_0_6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4cdabe48d7_0_7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4cdabe48d7_0_7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4cdabe48d7_0_7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4cdabe48d7_0_7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4cdabe48d7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4cdabe48d7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4cdabe48d7_0_6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4cdabe48d7_0_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4cdabe48d7_0_6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4cdabe48d7_0_6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4cdabe48d7_0_5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4cdabe48d7_0_5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4cdabe48d7_0_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4cdabe48d7_0_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4cdabe48d7_0_5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4cdabe48d7_0_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4cdabe48d7_0_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4cdabe48d7_0_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20.png"/><Relationship Id="rId6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jpg"/><Relationship Id="rId4" Type="http://schemas.openxmlformats.org/officeDocument/2006/relationships/image" Target="../media/image2.png"/><Relationship Id="rId5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jpg"/><Relationship Id="rId4" Type="http://schemas.openxmlformats.org/officeDocument/2006/relationships/image" Target="../media/image8.jpg"/><Relationship Id="rId5" Type="http://schemas.openxmlformats.org/officeDocument/2006/relationships/image" Target="../media/image9.jpg"/><Relationship Id="rId6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21225" y="713275"/>
            <a:ext cx="8222100" cy="30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latin typeface="Trebuchet MS"/>
                <a:ea typeface="Trebuchet MS"/>
                <a:cs typeface="Trebuchet MS"/>
                <a:sym typeface="Trebuchet MS"/>
              </a:rPr>
              <a:t>A proposal to	investigate three technical solutions to prevent dirty </a:t>
            </a:r>
            <a:r>
              <a:rPr lang="tr">
                <a:latin typeface="Trebuchet MS"/>
                <a:ea typeface="Trebuchet MS"/>
                <a:cs typeface="Trebuchet MS"/>
                <a:sym typeface="Trebuchet MS"/>
              </a:rPr>
              <a:t>masjid toilet</a:t>
            </a:r>
            <a:r>
              <a:rPr lang="tr">
                <a:latin typeface="Trebuchet MS"/>
                <a:ea typeface="Trebuchet MS"/>
                <a:cs typeface="Trebuchet MS"/>
                <a:sym typeface="Trebuchet MS"/>
              </a:rPr>
              <a:t> in Ankara Gençlik Parkı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6" name="Google Shape;86;p1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 sz="2000"/>
              <a:t>‹#›</a:t>
            </a:fld>
            <a:endParaRPr sz="2000"/>
          </a:p>
        </p:txBody>
      </p:sp>
      <p:sp>
        <p:nvSpPr>
          <p:cNvPr id="87" name="Google Shape;87;p13"/>
          <p:cNvSpPr/>
          <p:nvPr/>
        </p:nvSpPr>
        <p:spPr>
          <a:xfrm>
            <a:off x="883675" y="3885650"/>
            <a:ext cx="2028000" cy="969600"/>
          </a:xfrm>
          <a:prstGeom prst="roundRect">
            <a:avLst>
              <a:gd fmla="val 16667" name="adj"/>
            </a:avLst>
          </a:prstGeom>
          <a:solidFill>
            <a:srgbClr val="83161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3"/>
          <p:cNvSpPr txBox="1"/>
          <p:nvPr/>
        </p:nvSpPr>
        <p:spPr>
          <a:xfrm>
            <a:off x="1121600" y="3885650"/>
            <a:ext cx="17448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70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Kutay Şenyiğit</a:t>
            </a:r>
            <a:endParaRPr sz="170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70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21902377</a:t>
            </a:r>
            <a:endParaRPr sz="170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70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ENG 401-12</a:t>
            </a:r>
            <a:endParaRPr sz="170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Problem Definition</a:t>
            </a:r>
            <a:endParaRPr/>
          </a:p>
        </p:txBody>
      </p:sp>
      <p:sp>
        <p:nvSpPr>
          <p:cNvPr id="198" name="Google Shape;198;p2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r">
                <a:solidFill>
                  <a:schemeClr val="dk1"/>
                </a:solidFill>
              </a:rPr>
              <a:t>Who:</a:t>
            </a:r>
            <a:r>
              <a:rPr b="1" lang="tr"/>
              <a:t> The people who visits Ankara Gençlik Parkı 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tr">
                <a:solidFill>
                  <a:schemeClr val="dk1"/>
                </a:solidFill>
              </a:rPr>
              <a:t>What:</a:t>
            </a:r>
            <a:r>
              <a:rPr b="1" lang="tr"/>
              <a:t> Cleaning is done in a certain frequency not after a problem occurs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tr">
                <a:solidFill>
                  <a:schemeClr val="dk1"/>
                </a:solidFill>
              </a:rPr>
              <a:t>When:</a:t>
            </a:r>
            <a:r>
              <a:rPr b="1" lang="tr"/>
              <a:t> Always, but most at weekends and on special days like end of the school day [7]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tr">
                <a:solidFill>
                  <a:schemeClr val="dk1"/>
                </a:solidFill>
              </a:rPr>
              <a:t>Where:</a:t>
            </a:r>
            <a:r>
              <a:rPr b="1" lang="tr"/>
              <a:t> Ankara Gençlik Parkı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tr">
                <a:solidFill>
                  <a:schemeClr val="dk1"/>
                </a:solidFill>
              </a:rPr>
              <a:t>Why:</a:t>
            </a:r>
            <a:r>
              <a:rPr b="1" lang="tr"/>
              <a:t> Lack of ability to call staff when needed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tr">
                <a:solidFill>
                  <a:schemeClr val="dk1"/>
                </a:solidFill>
              </a:rPr>
              <a:t>How:</a:t>
            </a:r>
            <a:r>
              <a:rPr b="1" lang="tr"/>
              <a:t> This is an important problem because it increase risk of diseases </a:t>
            </a:r>
            <a:endParaRPr b="1"/>
          </a:p>
        </p:txBody>
      </p:sp>
      <p:sp>
        <p:nvSpPr>
          <p:cNvPr id="199" name="Google Shape;199;p22"/>
          <p:cNvSpPr txBox="1"/>
          <p:nvPr>
            <p:ph idx="12" type="sldNum"/>
          </p:nvPr>
        </p:nvSpPr>
        <p:spPr>
          <a:xfrm>
            <a:off x="8595306" y="478094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 sz="2000"/>
              <a:t>‹#›</a:t>
            </a:fld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Problem Definition</a:t>
            </a:r>
            <a:endParaRPr/>
          </a:p>
        </p:txBody>
      </p:sp>
      <p:sp>
        <p:nvSpPr>
          <p:cNvPr id="205" name="Google Shape;205;p2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r">
                <a:solidFill>
                  <a:srgbClr val="831616"/>
                </a:solidFill>
              </a:rPr>
              <a:t>Root Cause:</a:t>
            </a:r>
            <a:r>
              <a:rPr lang="tr">
                <a:solidFill>
                  <a:srgbClr val="000000"/>
                </a:solidFill>
              </a:rPr>
              <a:t> Cleaning staff is not cleaning the restroom when it is needed.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tr">
                <a:solidFill>
                  <a:srgbClr val="000000"/>
                </a:solidFill>
              </a:rPr>
              <a:t>Floors are wet and dirty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tr">
                <a:solidFill>
                  <a:srgbClr val="000000"/>
                </a:solidFill>
              </a:rPr>
              <a:t>Sink is not clean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tr">
                <a:solidFill>
                  <a:srgbClr val="000000"/>
                </a:solidFill>
              </a:rPr>
              <a:t>Two toilet cubicle are not clean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tr">
                <a:solidFill>
                  <a:srgbClr val="000000"/>
                </a:solidFill>
              </a:rPr>
              <a:t>The restroom is cleaned everyday for only 5 times by municipality [7].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06" name="Google Shape;206;p23"/>
          <p:cNvSpPr txBox="1"/>
          <p:nvPr>
            <p:ph idx="12" type="sldNum"/>
          </p:nvPr>
        </p:nvSpPr>
        <p:spPr>
          <a:xfrm>
            <a:off x="8595306" y="478094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 sz="2000"/>
              <a:t>‹#›</a:t>
            </a:fld>
            <a:endParaRPr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Proposed Solutions</a:t>
            </a:r>
            <a:endParaRPr/>
          </a:p>
        </p:txBody>
      </p:sp>
      <p:sp>
        <p:nvSpPr>
          <p:cNvPr id="212" name="Google Shape;212;p2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r">
                <a:solidFill>
                  <a:srgbClr val="831616"/>
                </a:solidFill>
              </a:rPr>
              <a:t>1-</a:t>
            </a:r>
            <a:r>
              <a:rPr lang="tr"/>
              <a:t> A QR code for letting the staff know which part of the restroom has a problem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tr">
                <a:solidFill>
                  <a:srgbClr val="831616"/>
                </a:solidFill>
              </a:rPr>
              <a:t>2-</a:t>
            </a:r>
            <a:r>
              <a:rPr lang="tr">
                <a:solidFill>
                  <a:srgbClr val="831616"/>
                </a:solidFill>
              </a:rPr>
              <a:t> </a:t>
            </a:r>
            <a:r>
              <a:rPr lang="tr"/>
              <a:t>No Touch Button </a:t>
            </a:r>
            <a:r>
              <a:rPr lang="tr"/>
              <a:t>for calling the staff to indicate that there is a problem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tr">
                <a:solidFill>
                  <a:srgbClr val="831616"/>
                </a:solidFill>
              </a:rPr>
              <a:t>3-</a:t>
            </a:r>
            <a:r>
              <a:rPr lang="tr">
                <a:solidFill>
                  <a:srgbClr val="831616"/>
                </a:solidFill>
              </a:rPr>
              <a:t> </a:t>
            </a:r>
            <a:r>
              <a:rPr lang="tr"/>
              <a:t>An automated system for calling the staff that </a:t>
            </a:r>
            <a:r>
              <a:rPr lang="tr"/>
              <a:t>consists</a:t>
            </a:r>
            <a:r>
              <a:rPr lang="tr"/>
              <a:t> of a dirt detection system, water leak </a:t>
            </a:r>
            <a:r>
              <a:rPr lang="tr"/>
              <a:t>detector</a:t>
            </a:r>
            <a:r>
              <a:rPr lang="tr"/>
              <a:t> and waste bin fill-level sensors </a:t>
            </a:r>
            <a:endParaRPr/>
          </a:p>
        </p:txBody>
      </p:sp>
      <p:sp>
        <p:nvSpPr>
          <p:cNvPr id="213" name="Google Shape;213;p24"/>
          <p:cNvSpPr txBox="1"/>
          <p:nvPr>
            <p:ph idx="12" type="sldNum"/>
          </p:nvPr>
        </p:nvSpPr>
        <p:spPr>
          <a:xfrm>
            <a:off x="8517081" y="478094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 sz="2000"/>
              <a:t>‹#›</a:t>
            </a:fld>
            <a:endParaRPr sz="2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Solution 1: QR Code System</a:t>
            </a:r>
            <a:endParaRPr/>
          </a:p>
        </p:txBody>
      </p:sp>
      <p:sp>
        <p:nvSpPr>
          <p:cNvPr id="219" name="Google Shape;219;p25"/>
          <p:cNvSpPr txBox="1"/>
          <p:nvPr>
            <p:ph idx="12" type="sldNum"/>
          </p:nvPr>
        </p:nvSpPr>
        <p:spPr>
          <a:xfrm>
            <a:off x="8669996" y="4817708"/>
            <a:ext cx="474000" cy="32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 sz="2000"/>
              <a:t>‹#›</a:t>
            </a:fld>
            <a:endParaRPr sz="2000"/>
          </a:p>
        </p:txBody>
      </p:sp>
      <p:pic>
        <p:nvPicPr>
          <p:cNvPr id="220" name="Google Shape;22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200" y="1496782"/>
            <a:ext cx="1106115" cy="10605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5"/>
          <p:cNvSpPr/>
          <p:nvPr/>
        </p:nvSpPr>
        <p:spPr>
          <a:xfrm>
            <a:off x="2597479" y="1717321"/>
            <a:ext cx="737400" cy="565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2" name="Google Shape;22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7440" y="1204276"/>
            <a:ext cx="1673081" cy="3163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15561" y="1204276"/>
            <a:ext cx="1673081" cy="3163426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5"/>
          <p:cNvSpPr/>
          <p:nvPr/>
        </p:nvSpPr>
        <p:spPr>
          <a:xfrm>
            <a:off x="5695672" y="1631734"/>
            <a:ext cx="737400" cy="565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5" name="Google Shape;225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39927" y="1258629"/>
            <a:ext cx="991853" cy="1311751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5"/>
          <p:cNvSpPr txBox="1"/>
          <p:nvPr/>
        </p:nvSpPr>
        <p:spPr>
          <a:xfrm>
            <a:off x="2128875" y="4463700"/>
            <a:ext cx="330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100">
                <a:latin typeface="Roboto"/>
                <a:ea typeface="Roboto"/>
                <a:cs typeface="Roboto"/>
                <a:sym typeface="Roboto"/>
              </a:rPr>
              <a:t>Fig. 11:  QR Code System [8] 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Solution 2: No Touch Button Notification System</a:t>
            </a:r>
            <a:endParaRPr/>
          </a:p>
        </p:txBody>
      </p:sp>
      <p:sp>
        <p:nvSpPr>
          <p:cNvPr id="232" name="Google Shape;232;p26"/>
          <p:cNvSpPr txBox="1"/>
          <p:nvPr>
            <p:ph idx="12" type="sldNum"/>
          </p:nvPr>
        </p:nvSpPr>
        <p:spPr>
          <a:xfrm>
            <a:off x="8595306" y="48097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 sz="2000"/>
              <a:t>‹#›</a:t>
            </a:fld>
            <a:endParaRPr sz="2000"/>
          </a:p>
        </p:txBody>
      </p:sp>
      <p:pic>
        <p:nvPicPr>
          <p:cNvPr id="233" name="Google Shape;23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413" y="1123650"/>
            <a:ext cx="3952875" cy="253365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6"/>
          <p:cNvSpPr/>
          <p:nvPr/>
        </p:nvSpPr>
        <p:spPr>
          <a:xfrm>
            <a:off x="4571991" y="2131423"/>
            <a:ext cx="824100" cy="638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5" name="Google Shape;23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9799" y="1649897"/>
            <a:ext cx="1108880" cy="148114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6"/>
          <p:cNvSpPr txBox="1"/>
          <p:nvPr/>
        </p:nvSpPr>
        <p:spPr>
          <a:xfrm>
            <a:off x="2199450" y="3763150"/>
            <a:ext cx="330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100">
                <a:latin typeface="Roboto"/>
                <a:ea typeface="Roboto"/>
                <a:cs typeface="Roboto"/>
                <a:sym typeface="Roboto"/>
              </a:rPr>
              <a:t>Fig. 12:  No Touch Button Notification System  [9] 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How it works?</a:t>
            </a:r>
            <a:endParaRPr/>
          </a:p>
        </p:txBody>
      </p:sp>
      <p:sp>
        <p:nvSpPr>
          <p:cNvPr id="242" name="Google Shape;242;p27"/>
          <p:cNvSpPr txBox="1"/>
          <p:nvPr>
            <p:ph idx="12" type="sldNum"/>
          </p:nvPr>
        </p:nvSpPr>
        <p:spPr>
          <a:xfrm>
            <a:off x="8595306" y="480654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 sz="2000"/>
              <a:t>‹#›</a:t>
            </a:fld>
            <a:endParaRPr sz="2000"/>
          </a:p>
        </p:txBody>
      </p:sp>
      <p:pic>
        <p:nvPicPr>
          <p:cNvPr id="243" name="Google Shape;24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41875"/>
            <a:ext cx="3053100" cy="203412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7"/>
          <p:cNvSpPr txBox="1"/>
          <p:nvPr/>
        </p:nvSpPr>
        <p:spPr>
          <a:xfrm>
            <a:off x="311700" y="3820400"/>
            <a:ext cx="4153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tr">
                <a:latin typeface="Roboto"/>
                <a:ea typeface="Roboto"/>
                <a:cs typeface="Roboto"/>
                <a:sym typeface="Roboto"/>
              </a:rPr>
              <a:t>1000 m  - 3000 m distance range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tr">
                <a:latin typeface="Roboto"/>
                <a:ea typeface="Roboto"/>
                <a:cs typeface="Roboto"/>
                <a:sym typeface="Roboto"/>
              </a:rPr>
              <a:t>Ability to send stop information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27"/>
          <p:cNvSpPr txBox="1"/>
          <p:nvPr/>
        </p:nvSpPr>
        <p:spPr>
          <a:xfrm>
            <a:off x="579375" y="3466400"/>
            <a:ext cx="330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100">
                <a:latin typeface="Roboto"/>
                <a:ea typeface="Roboto"/>
                <a:cs typeface="Roboto"/>
                <a:sym typeface="Roboto"/>
              </a:rPr>
              <a:t>Fig. 13:  Taxi Buttons [19] 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6" name="Google Shape;246;p27"/>
          <p:cNvSpPr/>
          <p:nvPr/>
        </p:nvSpPr>
        <p:spPr>
          <a:xfrm>
            <a:off x="3602725" y="1473200"/>
            <a:ext cx="1756200" cy="1891800"/>
          </a:xfrm>
          <a:prstGeom prst="mathPlus">
            <a:avLst>
              <a:gd fmla="val 23520" name="adj1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7" name="Google Shape;24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7200" y="515300"/>
            <a:ext cx="3305100" cy="3305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7"/>
          <p:cNvSpPr txBox="1"/>
          <p:nvPr/>
        </p:nvSpPr>
        <p:spPr>
          <a:xfrm>
            <a:off x="6328425" y="3616450"/>
            <a:ext cx="330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100">
                <a:latin typeface="Roboto"/>
                <a:ea typeface="Roboto"/>
                <a:cs typeface="Roboto"/>
                <a:sym typeface="Roboto"/>
              </a:rPr>
              <a:t>Fig. 14:  No Touch Button [20] 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Solution 3: Automated System</a:t>
            </a:r>
            <a:endParaRPr/>
          </a:p>
        </p:txBody>
      </p:sp>
      <p:sp>
        <p:nvSpPr>
          <p:cNvPr id="254" name="Google Shape;254;p2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 sz="2000">
                <a:solidFill>
                  <a:schemeClr val="dk2"/>
                </a:solidFill>
              </a:rPr>
              <a:t>‹#›</a:t>
            </a:fld>
            <a:endParaRPr sz="2000">
              <a:solidFill>
                <a:schemeClr val="dk2"/>
              </a:solidFill>
            </a:endParaRPr>
          </a:p>
        </p:txBody>
      </p:sp>
      <p:pic>
        <p:nvPicPr>
          <p:cNvPr id="255" name="Google Shape;25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7313" y="1017800"/>
            <a:ext cx="2220426" cy="289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8"/>
          <p:cNvSpPr txBox="1"/>
          <p:nvPr/>
        </p:nvSpPr>
        <p:spPr>
          <a:xfrm>
            <a:off x="611775" y="4353750"/>
            <a:ext cx="324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latin typeface="Roboto"/>
                <a:ea typeface="Roboto"/>
                <a:cs typeface="Roboto"/>
                <a:sym typeface="Roboto"/>
              </a:rPr>
              <a:t>IoT enabled Bin [18].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7" name="Google Shape;257;p28"/>
          <p:cNvSpPr txBox="1"/>
          <p:nvPr/>
        </p:nvSpPr>
        <p:spPr>
          <a:xfrm>
            <a:off x="3167325" y="4353750"/>
            <a:ext cx="324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latin typeface="Roboto"/>
                <a:ea typeface="Roboto"/>
                <a:cs typeface="Roboto"/>
                <a:sym typeface="Roboto"/>
              </a:rPr>
              <a:t>Water Leak Detector [14].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8" name="Google Shape;25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100" y="1185899"/>
            <a:ext cx="2644899" cy="264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5075" y="1472799"/>
            <a:ext cx="3318924" cy="235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8"/>
          <p:cNvSpPr txBox="1"/>
          <p:nvPr/>
        </p:nvSpPr>
        <p:spPr>
          <a:xfrm>
            <a:off x="6255400" y="4353750"/>
            <a:ext cx="324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latin typeface="Roboto"/>
                <a:ea typeface="Roboto"/>
                <a:cs typeface="Roboto"/>
                <a:sym typeface="Roboto"/>
              </a:rPr>
              <a:t>Dirt detection algorithm </a:t>
            </a:r>
            <a:r>
              <a:rPr lang="tr">
                <a:latin typeface="Roboto"/>
                <a:ea typeface="Roboto"/>
                <a:cs typeface="Roboto"/>
                <a:sym typeface="Roboto"/>
              </a:rPr>
              <a:t>[17].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1" name="Google Shape;261;p28"/>
          <p:cNvSpPr txBox="1"/>
          <p:nvPr/>
        </p:nvSpPr>
        <p:spPr>
          <a:xfrm>
            <a:off x="964575" y="3998875"/>
            <a:ext cx="330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100">
                <a:latin typeface="Roboto"/>
                <a:ea typeface="Roboto"/>
                <a:cs typeface="Roboto"/>
                <a:sym typeface="Roboto"/>
              </a:rPr>
              <a:t>Fig. 15 [15] 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2" name="Google Shape;262;p28"/>
          <p:cNvSpPr txBox="1"/>
          <p:nvPr/>
        </p:nvSpPr>
        <p:spPr>
          <a:xfrm>
            <a:off x="3884475" y="3956875"/>
            <a:ext cx="330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100">
                <a:latin typeface="Roboto"/>
                <a:ea typeface="Roboto"/>
                <a:cs typeface="Roboto"/>
                <a:sym typeface="Roboto"/>
              </a:rPr>
              <a:t>Fig. 16 [14] 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3" name="Google Shape;263;p28"/>
          <p:cNvSpPr txBox="1"/>
          <p:nvPr/>
        </p:nvSpPr>
        <p:spPr>
          <a:xfrm>
            <a:off x="6925850" y="3915250"/>
            <a:ext cx="330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100">
                <a:latin typeface="Roboto"/>
                <a:ea typeface="Roboto"/>
                <a:cs typeface="Roboto"/>
                <a:sym typeface="Roboto"/>
              </a:rPr>
              <a:t>Fig. 17 [16] 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Criteria for Assessing Proposed Solutions</a:t>
            </a:r>
            <a:endParaRPr/>
          </a:p>
        </p:txBody>
      </p:sp>
      <p:sp>
        <p:nvSpPr>
          <p:cNvPr id="269" name="Google Shape;269;p29"/>
          <p:cNvSpPr txBox="1"/>
          <p:nvPr>
            <p:ph idx="1" type="body"/>
          </p:nvPr>
        </p:nvSpPr>
        <p:spPr>
          <a:xfrm>
            <a:off x="311700" y="1017800"/>
            <a:ext cx="8900400" cy="37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r" sz="9200">
                <a:solidFill>
                  <a:schemeClr val="accent3"/>
                </a:solidFill>
              </a:rPr>
              <a:t>1-COST</a:t>
            </a:r>
            <a:endParaRPr b="1" sz="92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tr" sz="5749">
                <a:solidFill>
                  <a:schemeClr val="dk1"/>
                </a:solidFill>
              </a:rPr>
              <a:t>1.1 QR Code System</a:t>
            </a:r>
            <a:endParaRPr b="1" sz="5749">
              <a:solidFill>
                <a:schemeClr val="dk1"/>
              </a:solidFill>
            </a:endParaRPr>
          </a:p>
          <a:p>
            <a:pPr indent="-313524" lvl="0" marL="457200" rtl="0" algn="l">
              <a:spcBef>
                <a:spcPts val="1200"/>
              </a:spcBef>
              <a:spcAft>
                <a:spcPts val="0"/>
              </a:spcAft>
              <a:buClr>
                <a:srgbClr val="222222"/>
              </a:buClr>
              <a:buSzPct val="100000"/>
              <a:buChar char="●"/>
            </a:pPr>
            <a:r>
              <a:rPr b="1" lang="tr" sz="5349">
                <a:solidFill>
                  <a:srgbClr val="222222"/>
                </a:solidFill>
              </a:rPr>
              <a:t>The cost of the design website</a:t>
            </a:r>
            <a:endParaRPr b="1" sz="5349">
              <a:solidFill>
                <a:srgbClr val="222222"/>
              </a:solidFill>
            </a:endParaRPr>
          </a:p>
          <a:p>
            <a:pPr indent="-313524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ct val="100000"/>
              <a:buChar char="●"/>
            </a:pPr>
            <a:r>
              <a:rPr b="1" lang="tr" sz="5349">
                <a:solidFill>
                  <a:srgbClr val="222222"/>
                </a:solidFill>
              </a:rPr>
              <a:t>The cost of the domain and host of the website</a:t>
            </a:r>
            <a:endParaRPr b="1" sz="5349">
              <a:solidFill>
                <a:srgbClr val="222222"/>
              </a:solidFill>
            </a:endParaRPr>
          </a:p>
          <a:p>
            <a:pPr indent="-313524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ct val="100000"/>
              <a:buChar char="●"/>
            </a:pPr>
            <a:r>
              <a:rPr b="1" lang="tr" sz="5349">
                <a:solidFill>
                  <a:srgbClr val="222222"/>
                </a:solidFill>
              </a:rPr>
              <a:t>The cost of the phones that will be given to the cleaning staff</a:t>
            </a:r>
            <a:endParaRPr b="1" sz="5349">
              <a:solidFill>
                <a:srgbClr val="22222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tr" sz="5749">
                <a:solidFill>
                  <a:schemeClr val="dk1"/>
                </a:solidFill>
              </a:rPr>
              <a:t>1.2</a:t>
            </a:r>
            <a:r>
              <a:rPr b="1" lang="tr" sz="5749">
                <a:solidFill>
                  <a:schemeClr val="dk1"/>
                </a:solidFill>
              </a:rPr>
              <a:t> No Touch Button System</a:t>
            </a:r>
            <a:endParaRPr b="1" sz="5749">
              <a:solidFill>
                <a:schemeClr val="dk1"/>
              </a:solidFill>
            </a:endParaRPr>
          </a:p>
          <a:p>
            <a:pPr indent="-313524" lvl="0" marL="457200" rtl="0" algn="l">
              <a:spcBef>
                <a:spcPts val="1200"/>
              </a:spcBef>
              <a:spcAft>
                <a:spcPts val="0"/>
              </a:spcAft>
              <a:buClr>
                <a:srgbClr val="222222"/>
              </a:buClr>
              <a:buSzPct val="100000"/>
              <a:buChar char="●"/>
            </a:pPr>
            <a:r>
              <a:rPr b="1" lang="tr" sz="5349">
                <a:solidFill>
                  <a:srgbClr val="222222"/>
                </a:solidFill>
              </a:rPr>
              <a:t>The cost of the taxi button</a:t>
            </a:r>
            <a:endParaRPr b="1" sz="5349">
              <a:solidFill>
                <a:srgbClr val="222222"/>
              </a:solidFill>
            </a:endParaRPr>
          </a:p>
          <a:p>
            <a:pPr indent="-313524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ct val="100000"/>
              <a:buChar char="●"/>
            </a:pPr>
            <a:r>
              <a:rPr b="1" lang="tr" sz="5349">
                <a:solidFill>
                  <a:srgbClr val="222222"/>
                </a:solidFill>
              </a:rPr>
              <a:t>The cost of the no touch button</a:t>
            </a:r>
            <a:endParaRPr b="1" sz="5349">
              <a:solidFill>
                <a:srgbClr val="22222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tr" sz="5749">
                <a:solidFill>
                  <a:schemeClr val="dk1"/>
                </a:solidFill>
              </a:rPr>
              <a:t>1.3 Automated System</a:t>
            </a:r>
            <a:endParaRPr b="1" sz="5749">
              <a:solidFill>
                <a:schemeClr val="dk1"/>
              </a:solidFill>
            </a:endParaRPr>
          </a:p>
          <a:p>
            <a:pPr indent="-313524" lvl="0" marL="457200" rtl="0" algn="l">
              <a:spcBef>
                <a:spcPts val="1200"/>
              </a:spcBef>
              <a:spcAft>
                <a:spcPts val="0"/>
              </a:spcAft>
              <a:buClr>
                <a:srgbClr val="222222"/>
              </a:buClr>
              <a:buSzPct val="100000"/>
              <a:buChar char="●"/>
            </a:pPr>
            <a:r>
              <a:rPr b="1" lang="tr" sz="5349">
                <a:solidFill>
                  <a:srgbClr val="222222"/>
                </a:solidFill>
              </a:rPr>
              <a:t>The cost of the IoT enabled bin</a:t>
            </a:r>
            <a:endParaRPr b="1" sz="5349">
              <a:solidFill>
                <a:srgbClr val="222222"/>
              </a:solidFill>
            </a:endParaRPr>
          </a:p>
          <a:p>
            <a:pPr indent="-313524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ct val="100000"/>
              <a:buChar char="●"/>
            </a:pPr>
            <a:r>
              <a:rPr b="1" lang="tr" sz="5349">
                <a:solidFill>
                  <a:srgbClr val="222222"/>
                </a:solidFill>
              </a:rPr>
              <a:t>The cost of the water leak dedector</a:t>
            </a:r>
            <a:endParaRPr b="1" sz="5349">
              <a:solidFill>
                <a:srgbClr val="222222"/>
              </a:solidFill>
            </a:endParaRPr>
          </a:p>
          <a:p>
            <a:pPr indent="-313524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ct val="100000"/>
              <a:buChar char="●"/>
            </a:pPr>
            <a:r>
              <a:rPr b="1" lang="tr" sz="5349">
                <a:solidFill>
                  <a:srgbClr val="222222"/>
                </a:solidFill>
              </a:rPr>
              <a:t>The cost of the systems that detecs dirt</a:t>
            </a:r>
            <a:endParaRPr b="1" sz="5349">
              <a:solidFill>
                <a:srgbClr val="22222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9"/>
          <p:cNvSpPr txBox="1"/>
          <p:nvPr>
            <p:ph idx="12" type="sldNum"/>
          </p:nvPr>
        </p:nvSpPr>
        <p:spPr>
          <a:xfrm>
            <a:off x="8595306" y="47920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 sz="2000"/>
              <a:t>‹#›</a:t>
            </a:fld>
            <a:endParaRPr sz="2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Criteria for Assessing Proposed Solutions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r" sz="3000">
                <a:solidFill>
                  <a:schemeClr val="accent3"/>
                </a:solidFill>
              </a:rPr>
              <a:t>2- </a:t>
            </a:r>
            <a:r>
              <a:rPr b="1" lang="tr" sz="3000">
                <a:solidFill>
                  <a:schemeClr val="accent3"/>
                </a:solidFill>
              </a:rPr>
              <a:t>Applicability</a:t>
            </a:r>
            <a:endParaRPr b="1" sz="3000">
              <a:solidFill>
                <a:schemeClr val="accent3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tr" sz="3000">
                <a:solidFill>
                  <a:schemeClr val="accent3"/>
                </a:solidFill>
              </a:rPr>
              <a:t>3- Efficiency</a:t>
            </a:r>
            <a:endParaRPr b="1" sz="30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77" name="Google Shape;277;p30"/>
          <p:cNvSpPr txBox="1"/>
          <p:nvPr>
            <p:ph idx="12" type="sldNum"/>
          </p:nvPr>
        </p:nvSpPr>
        <p:spPr>
          <a:xfrm>
            <a:off x="8539731" y="478094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 sz="2000"/>
              <a:t>‹#›</a:t>
            </a:fld>
            <a:endParaRPr sz="2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Proposed Research Methodology</a:t>
            </a:r>
            <a:endParaRPr/>
          </a:p>
        </p:txBody>
      </p:sp>
      <p:sp>
        <p:nvSpPr>
          <p:cNvPr id="283" name="Google Shape;283;p31"/>
          <p:cNvSpPr txBox="1"/>
          <p:nvPr>
            <p:ph idx="12" type="sldNum"/>
          </p:nvPr>
        </p:nvSpPr>
        <p:spPr>
          <a:xfrm>
            <a:off x="8548781" y="47498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 sz="2000"/>
              <a:t>‹#›</a:t>
            </a:fld>
            <a:endParaRPr sz="2000"/>
          </a:p>
        </p:txBody>
      </p:sp>
      <p:sp>
        <p:nvSpPr>
          <p:cNvPr id="284" name="Google Shape;284;p31"/>
          <p:cNvSpPr txBox="1"/>
          <p:nvPr/>
        </p:nvSpPr>
        <p:spPr>
          <a:xfrm>
            <a:off x="-96700" y="1996250"/>
            <a:ext cx="37725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tr">
                <a:latin typeface="Roboto"/>
                <a:ea typeface="Roboto"/>
                <a:cs typeface="Roboto"/>
                <a:sym typeface="Roboto"/>
              </a:rPr>
              <a:t>How the collected signals of the detectors will notify the staff will be consultant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tr">
                <a:latin typeface="Roboto"/>
                <a:ea typeface="Roboto"/>
                <a:cs typeface="Roboto"/>
                <a:sym typeface="Roboto"/>
              </a:rPr>
              <a:t>How efficient the solutions are will be asked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" name="Google Shape;285;p31"/>
          <p:cNvSpPr txBox="1"/>
          <p:nvPr/>
        </p:nvSpPr>
        <p:spPr>
          <a:xfrm>
            <a:off x="747725" y="1398600"/>
            <a:ext cx="271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tr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Expert Opinion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6" name="Google Shape;286;p31"/>
          <p:cNvSpPr txBox="1"/>
          <p:nvPr/>
        </p:nvSpPr>
        <p:spPr>
          <a:xfrm>
            <a:off x="3947700" y="1398600"/>
            <a:ext cx="271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tr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Market Research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7" name="Google Shape;287;p31"/>
          <p:cNvSpPr txBox="1"/>
          <p:nvPr/>
        </p:nvSpPr>
        <p:spPr>
          <a:xfrm>
            <a:off x="6858800" y="1398600"/>
            <a:ext cx="271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tr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Literature Review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8" name="Google Shape;288;p31"/>
          <p:cNvSpPr txBox="1"/>
          <p:nvPr/>
        </p:nvSpPr>
        <p:spPr>
          <a:xfrm>
            <a:off x="3613500" y="2048400"/>
            <a:ext cx="2606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tr">
                <a:latin typeface="Roboto"/>
                <a:ea typeface="Roboto"/>
                <a:cs typeface="Roboto"/>
                <a:sym typeface="Roboto"/>
              </a:rPr>
              <a:t>Required hardwares, softwares or cloud </a:t>
            </a:r>
            <a:r>
              <a:rPr lang="tr">
                <a:latin typeface="Roboto"/>
                <a:ea typeface="Roboto"/>
                <a:cs typeface="Roboto"/>
                <a:sym typeface="Roboto"/>
              </a:rPr>
              <a:t>services</a:t>
            </a:r>
            <a:r>
              <a:rPr lang="tr">
                <a:latin typeface="Roboto"/>
                <a:ea typeface="Roboto"/>
                <a:cs typeface="Roboto"/>
                <a:sym typeface="Roboto"/>
              </a:rPr>
              <a:t> will be determined on internet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9" name="Google Shape;289;p31"/>
          <p:cNvSpPr txBox="1"/>
          <p:nvPr/>
        </p:nvSpPr>
        <p:spPr>
          <a:xfrm>
            <a:off x="6378575" y="1996250"/>
            <a:ext cx="2718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tr">
                <a:latin typeface="Roboto"/>
                <a:ea typeface="Roboto"/>
                <a:cs typeface="Roboto"/>
                <a:sym typeface="Roboto"/>
              </a:rPr>
              <a:t>How efficient the solutions are will be researched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0" name="Google Shape;290;p31"/>
          <p:cNvCxnSpPr/>
          <p:nvPr/>
        </p:nvCxnSpPr>
        <p:spPr>
          <a:xfrm rot="10800000">
            <a:off x="577750" y="1880600"/>
            <a:ext cx="2028000" cy="114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1" name="Google Shape;291;p31"/>
          <p:cNvCxnSpPr/>
          <p:nvPr/>
        </p:nvCxnSpPr>
        <p:spPr>
          <a:xfrm rot="10800000">
            <a:off x="3902700" y="1848900"/>
            <a:ext cx="2028000" cy="114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2" name="Google Shape;292;p31"/>
          <p:cNvCxnSpPr/>
          <p:nvPr/>
        </p:nvCxnSpPr>
        <p:spPr>
          <a:xfrm rot="10800000">
            <a:off x="6804300" y="1880600"/>
            <a:ext cx="2028000" cy="114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Contents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Introduction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Problem Definition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Proposed Solutions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Criteria for Assessing Proposed Solutions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Proposed Research Methodology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References</a:t>
            </a:r>
            <a:endParaRPr/>
          </a:p>
        </p:txBody>
      </p:sp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8629500" y="4780950"/>
            <a:ext cx="51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tr" sz="2000"/>
              <a:t>‹#›</a:t>
            </a:fld>
            <a:endParaRPr b="1" sz="2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2"/>
          <p:cNvSpPr txBox="1"/>
          <p:nvPr>
            <p:ph idx="4294967295"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References</a:t>
            </a:r>
            <a:endParaRPr/>
          </a:p>
        </p:txBody>
      </p:sp>
      <p:sp>
        <p:nvSpPr>
          <p:cNvPr id="298" name="Google Shape;298;p32"/>
          <p:cNvSpPr txBox="1"/>
          <p:nvPr>
            <p:ph idx="4294967295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4000"/>
              <a:t>[1] </a:t>
            </a:r>
            <a:r>
              <a:rPr lang="tr" sz="4000">
                <a:solidFill>
                  <a:srgbClr val="000000"/>
                </a:solidFill>
              </a:rPr>
              <a:t>“Urinary frequency,” </a:t>
            </a:r>
            <a:r>
              <a:rPr i="1" lang="tr" sz="4000">
                <a:solidFill>
                  <a:srgbClr val="000000"/>
                </a:solidFill>
              </a:rPr>
              <a:t>Bladder &amp; Bowel Community</a:t>
            </a:r>
            <a:r>
              <a:rPr lang="tr" sz="4000">
                <a:solidFill>
                  <a:srgbClr val="000000"/>
                </a:solidFill>
              </a:rPr>
              <a:t>, 16-Aug-2021. [Online]. Available: https://www.bladderandbowel.org/bladder/bladder-conditions-and-symptoms/frequency/#:~:text=For%20most%20people%2C%20the%20normal,times%20they%20visit%20the%20toilet. [Accessed: 26-Oct-2022]. </a:t>
            </a:r>
            <a:endParaRPr sz="4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tr" sz="4000"/>
              <a:t>[2] </a:t>
            </a:r>
            <a:r>
              <a:rPr lang="tr" sz="4000">
                <a:solidFill>
                  <a:srgbClr val="000000"/>
                </a:solidFill>
              </a:rPr>
              <a:t>“Survey reveals top ten restroom complaints/usage stats,” </a:t>
            </a:r>
            <a:r>
              <a:rPr i="1" lang="tr" sz="4000">
                <a:solidFill>
                  <a:srgbClr val="000000"/>
                </a:solidFill>
              </a:rPr>
              <a:t>CleanLink</a:t>
            </a:r>
            <a:r>
              <a:rPr lang="tr" sz="4000">
                <a:solidFill>
                  <a:srgbClr val="000000"/>
                </a:solidFill>
              </a:rPr>
              <a:t>. [Online]. Available: https://www.cleanlink.com/news/article/Survey-Reveals-Top-Ten-Restroom-ComplaintsUsage-Stats--19737. [Accessed: 26-Oct-2022]. </a:t>
            </a:r>
            <a:endParaRPr sz="4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tr" sz="4000"/>
              <a:t>[3]</a:t>
            </a:r>
            <a:r>
              <a:rPr lang="tr" sz="4000">
                <a:solidFill>
                  <a:srgbClr val="000000"/>
                </a:solidFill>
              </a:rPr>
              <a:t>“Research,” </a:t>
            </a:r>
            <a:r>
              <a:rPr i="1" lang="tr" sz="4000">
                <a:solidFill>
                  <a:srgbClr val="000000"/>
                </a:solidFill>
              </a:rPr>
              <a:t>ONE HUNDRED RESTROOMS</a:t>
            </a:r>
            <a:r>
              <a:rPr lang="tr" sz="4000">
                <a:solidFill>
                  <a:srgbClr val="000000"/>
                </a:solidFill>
              </a:rPr>
              <a:t>, 13-Jan-2022. [Online]. Available: https://onehundredrestrooms.com/leading-in-public-restrooms/research/. [Accessed: 26-Oct-2022]. </a:t>
            </a:r>
            <a:endParaRPr sz="4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tr" sz="4000"/>
              <a:t>[4] </a:t>
            </a:r>
            <a:r>
              <a:rPr lang="tr" sz="4000">
                <a:solidFill>
                  <a:srgbClr val="000000"/>
                </a:solidFill>
              </a:rPr>
              <a:t>A. Callahan, “How bad are the germs in public restrooms, really?,” </a:t>
            </a:r>
            <a:r>
              <a:rPr i="1" lang="tr" sz="4000">
                <a:solidFill>
                  <a:srgbClr val="000000"/>
                </a:solidFill>
              </a:rPr>
              <a:t>The New York Times</a:t>
            </a:r>
            <a:r>
              <a:rPr lang="tr" sz="4000">
                <a:solidFill>
                  <a:srgbClr val="000000"/>
                </a:solidFill>
              </a:rPr>
              <a:t>, 21-Jun-2022. [Online]. Available: https://www.nytimes.com/2022/06/21/well/live/public-bathrooms-health-safety.html. [Accessed: 26-Oct-2022]. </a:t>
            </a:r>
            <a:endParaRPr sz="4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tr" sz="4000">
                <a:solidFill>
                  <a:srgbClr val="000000"/>
                </a:solidFill>
              </a:rPr>
              <a:t>[5]  DEMİR E "Park Kullanım Kalıpları: Gençlik Parkı Ziyaretçileri Üzerine Bir Araştırma." Çağdaş Yerel Yönetimler,  14,  ss.19 - 42, 2005.  </a:t>
            </a:r>
            <a:endParaRPr sz="4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tr" sz="4000"/>
              <a:t>[6] </a:t>
            </a:r>
            <a:r>
              <a:rPr lang="tr" sz="4000">
                <a:solidFill>
                  <a:srgbClr val="000000"/>
                </a:solidFill>
              </a:rPr>
              <a:t>E. Özden, “Ankara Gençlik Parkı - Nerede - Nasıl Gidilir ?,” </a:t>
            </a:r>
            <a:r>
              <a:rPr i="1" lang="tr" sz="4000">
                <a:solidFill>
                  <a:srgbClr val="000000"/>
                </a:solidFill>
              </a:rPr>
              <a:t>gezicenga.com</a:t>
            </a:r>
            <a:r>
              <a:rPr lang="tr" sz="4000">
                <a:solidFill>
                  <a:srgbClr val="000000"/>
                </a:solidFill>
              </a:rPr>
              <a:t>, 22-Nov-2019. [Online]. Available: https://gezicenga.com/ankara-genclik-parki/. [Accessed: 26-Oct-2022]. </a:t>
            </a:r>
            <a:endParaRPr sz="4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tr" sz="4000"/>
              <a:t>[7]</a:t>
            </a:r>
            <a:r>
              <a:rPr lang="tr" sz="4000">
                <a:solidFill>
                  <a:srgbClr val="000000"/>
                </a:solidFill>
              </a:rPr>
              <a:t> Anonymous, Staff. 2022.</a:t>
            </a:r>
            <a:endParaRPr sz="4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3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 sz="2000">
                <a:solidFill>
                  <a:schemeClr val="dk2"/>
                </a:solidFill>
              </a:rPr>
              <a:t>‹#›</a:t>
            </a:fld>
            <a:endParaRPr sz="2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3"/>
          <p:cNvSpPr txBox="1"/>
          <p:nvPr>
            <p:ph idx="4294967295"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References</a:t>
            </a:r>
            <a:endParaRPr/>
          </a:p>
        </p:txBody>
      </p:sp>
      <p:sp>
        <p:nvSpPr>
          <p:cNvPr id="305" name="Google Shape;305;p33"/>
          <p:cNvSpPr txBox="1"/>
          <p:nvPr>
            <p:ph idx="4294967295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4000">
                <a:solidFill>
                  <a:srgbClr val="000000"/>
                </a:solidFill>
              </a:rPr>
              <a:t>[8] K. Şenyiğit, </a:t>
            </a:r>
            <a:r>
              <a:rPr i="1" lang="tr" sz="4000">
                <a:solidFill>
                  <a:srgbClr val="000000"/>
                </a:solidFill>
              </a:rPr>
              <a:t>QR code system</a:t>
            </a:r>
            <a:r>
              <a:rPr lang="tr" sz="4000">
                <a:solidFill>
                  <a:srgbClr val="000000"/>
                </a:solidFill>
              </a:rPr>
              <a:t>. 2022.</a:t>
            </a:r>
            <a:endParaRPr sz="4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tr" sz="4000">
                <a:solidFill>
                  <a:srgbClr val="000000"/>
                </a:solidFill>
              </a:rPr>
              <a:t>[9] K. Şenyiğit, </a:t>
            </a:r>
            <a:r>
              <a:rPr i="1" lang="tr" sz="4000">
                <a:solidFill>
                  <a:srgbClr val="000000"/>
                </a:solidFill>
              </a:rPr>
              <a:t> No Touch Button Notification System</a:t>
            </a:r>
            <a:r>
              <a:rPr lang="tr" sz="4000">
                <a:solidFill>
                  <a:srgbClr val="000000"/>
                </a:solidFill>
              </a:rPr>
              <a:t>. 2022.</a:t>
            </a:r>
            <a:endParaRPr sz="4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tr" sz="4000">
                <a:solidFill>
                  <a:srgbClr val="000000"/>
                </a:solidFill>
              </a:rPr>
              <a:t>[10] </a:t>
            </a:r>
            <a:r>
              <a:rPr lang="tr" sz="4000">
                <a:solidFill>
                  <a:srgbClr val="000000"/>
                </a:solidFill>
              </a:rPr>
              <a:t>“Hepatitis A,” </a:t>
            </a:r>
            <a:r>
              <a:rPr i="1" lang="tr" sz="4000">
                <a:solidFill>
                  <a:srgbClr val="000000"/>
                </a:solidFill>
              </a:rPr>
              <a:t>Centers for Disease Control and Prevention</a:t>
            </a:r>
            <a:r>
              <a:rPr lang="tr" sz="4000">
                <a:solidFill>
                  <a:srgbClr val="000000"/>
                </a:solidFill>
              </a:rPr>
              <a:t>, 22-Jul-2022. [Online]. Available: https://www.cdc.gov/dotw/hepatitisa/index.html. [Accessed: 26-Oct-2022]. </a:t>
            </a:r>
            <a:endParaRPr sz="4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tr" sz="4000">
                <a:solidFill>
                  <a:srgbClr val="000000"/>
                </a:solidFill>
              </a:rPr>
              <a:t>[11</a:t>
            </a:r>
            <a:r>
              <a:rPr lang="tr" sz="4000">
                <a:solidFill>
                  <a:srgbClr val="000000"/>
                </a:solidFill>
              </a:rPr>
              <a:t>] </a:t>
            </a:r>
            <a:r>
              <a:rPr lang="tr" sz="4000">
                <a:solidFill>
                  <a:srgbClr val="000000"/>
                </a:solidFill>
              </a:rPr>
              <a:t>P. D. İF. T. A. H. A. R. KÖKSAL, </a:t>
            </a:r>
            <a:r>
              <a:rPr i="1" lang="tr" sz="4000">
                <a:solidFill>
                  <a:srgbClr val="000000"/>
                </a:solidFill>
              </a:rPr>
              <a:t>Salmonella Nedir, Belirtileri ve Tedavisi - Acıbadem Hayat</a:t>
            </a:r>
            <a:r>
              <a:rPr lang="tr" sz="4000">
                <a:solidFill>
                  <a:srgbClr val="000000"/>
                </a:solidFill>
              </a:rPr>
              <a:t>, 23-Sep-2022. [Online]. Available: https://www.acibadem.com.tr/hayat/salmonella-nedir/. [Accessed: 26-Oct-2022]. </a:t>
            </a:r>
            <a:endParaRPr sz="4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tr" sz="4000">
                <a:solidFill>
                  <a:srgbClr val="000000"/>
                </a:solidFill>
              </a:rPr>
              <a:t>[12] C. Arbanas, “How highly contagious norovirus infection gets its start,” </a:t>
            </a:r>
            <a:r>
              <a:rPr i="1" lang="tr" sz="4000">
                <a:solidFill>
                  <a:srgbClr val="000000"/>
                </a:solidFill>
              </a:rPr>
              <a:t>Washington University School of Medicine in St. Louis</a:t>
            </a:r>
            <a:r>
              <a:rPr lang="tr" sz="4000">
                <a:solidFill>
                  <a:srgbClr val="000000"/>
                </a:solidFill>
              </a:rPr>
              <a:t>, 19-Apr-2018. [Online]. Available: https://medicine.wustl.edu/news/how-fast-spreading-norovirus-infection-gets-its-start/. [Accessed: 26-Oct-2022]. </a:t>
            </a:r>
            <a:endParaRPr sz="4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tr" sz="4000">
                <a:solidFill>
                  <a:srgbClr val="000000"/>
                </a:solidFill>
              </a:rPr>
              <a:t>[13] E. Akama, “Japanese toilet - toilet logo,” </a:t>
            </a:r>
            <a:r>
              <a:rPr i="1" lang="tr" sz="4000">
                <a:solidFill>
                  <a:srgbClr val="000000"/>
                </a:solidFill>
              </a:rPr>
              <a:t>Japan Explorer</a:t>
            </a:r>
            <a:r>
              <a:rPr lang="tr" sz="4000">
                <a:solidFill>
                  <a:srgbClr val="000000"/>
                </a:solidFill>
              </a:rPr>
              <a:t>, 18-Dec-2015. [Online]. Available: https://www.japanexplorer.com.au/japanese-toilet/toilet-logo/. [Accessed: 26-Oct-2022]. </a:t>
            </a:r>
            <a:endParaRPr sz="4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tr" sz="4000">
                <a:solidFill>
                  <a:srgbClr val="000000"/>
                </a:solidFill>
              </a:rPr>
              <a:t>[14] “Amazon.” [Online]. Available: https://www.amazon.com/Detector-Wireless-Notification-Security-Basement/dp/B07J9HZ5VN. [Accessed: 25-Oct-2022]. </a:t>
            </a:r>
            <a:endParaRPr sz="4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06" name="Google Shape;306;p3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 sz="2000">
                <a:solidFill>
                  <a:schemeClr val="dk2"/>
                </a:solidFill>
              </a:rPr>
              <a:t>‹#›</a:t>
            </a:fld>
            <a:endParaRPr sz="2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References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4"/>
          <p:cNvSpPr txBox="1"/>
          <p:nvPr>
            <p:ph idx="4294967295" type="body"/>
          </p:nvPr>
        </p:nvSpPr>
        <p:spPr>
          <a:xfrm>
            <a:off x="311700" y="1229875"/>
            <a:ext cx="8520600" cy="3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000">
                <a:solidFill>
                  <a:srgbClr val="000000"/>
                </a:solidFill>
              </a:rPr>
              <a:t>[15] Axess Industries, “Poubelle d'extérieur en plastique: Corbeilles de propreté,” </a:t>
            </a:r>
            <a:r>
              <a:rPr i="1" lang="tr" sz="1000">
                <a:solidFill>
                  <a:srgbClr val="000000"/>
                </a:solidFill>
              </a:rPr>
              <a:t>Axess Industries</a:t>
            </a:r>
            <a:r>
              <a:rPr lang="tr" sz="1000">
                <a:solidFill>
                  <a:srgbClr val="000000"/>
                </a:solidFill>
              </a:rPr>
              <a:t>. [Online]. Available: https://www.axess-industries.com/mobilier-urbain/amenagement-urbain/corbeilles-de-proprete/poubelle-d-exterieur-en-plastique-p-182139. [Accessed: 26-Oct-2022]. </a:t>
            </a:r>
            <a:endParaRPr sz="1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tr" sz="1000">
                <a:solidFill>
                  <a:srgbClr val="000000"/>
                </a:solidFill>
              </a:rPr>
              <a:t>[16] Filtreleme ölçütü: IBM Cloud Education, “Yapay Zeka (AI) nedir?,” </a:t>
            </a:r>
            <a:r>
              <a:rPr i="1" lang="tr" sz="1000">
                <a:solidFill>
                  <a:srgbClr val="000000"/>
                </a:solidFill>
              </a:rPr>
              <a:t>IBM</a:t>
            </a:r>
            <a:r>
              <a:rPr lang="tr" sz="1000">
                <a:solidFill>
                  <a:srgbClr val="000000"/>
                </a:solidFill>
              </a:rPr>
              <a:t>. [Online]. Available: https://www.ibm.com/tr-tr/cloud/learn/what-is-artificial-intelligence. [Accessed: 26-Oct-2022]. </a:t>
            </a:r>
            <a:endParaRPr sz="1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tr" sz="1000">
                <a:solidFill>
                  <a:srgbClr val="000000"/>
                </a:solidFill>
              </a:rPr>
              <a:t>[17] B. Ramalingam, P. Veerajagadheswar, M. Ilyas, M. R. Elara, and A. Manimuthu, “Vision-based dirt detection and adaptive tiling scheme for selective area coverage,” </a:t>
            </a:r>
            <a:r>
              <a:rPr i="1" lang="tr" sz="1000">
                <a:solidFill>
                  <a:srgbClr val="000000"/>
                </a:solidFill>
              </a:rPr>
              <a:t>Journal of Sensors</a:t>
            </a:r>
            <a:r>
              <a:rPr lang="tr" sz="1000">
                <a:solidFill>
                  <a:srgbClr val="000000"/>
                </a:solidFill>
              </a:rPr>
              <a:t>, 30-Dec-2018. [Online]. Available: https://www.hindawi.com/journals/js/2018/3035128/. [Accessed: 26-Oct-2022]. </a:t>
            </a:r>
            <a:endParaRPr sz="1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tr" sz="1000">
                <a:solidFill>
                  <a:srgbClr val="000000"/>
                </a:solidFill>
              </a:rPr>
              <a:t>[18] “Smart Bin Sensor: Iot bin sensor singapore,” </a:t>
            </a:r>
            <a:r>
              <a:rPr i="1" lang="tr" sz="1000">
                <a:solidFill>
                  <a:srgbClr val="000000"/>
                </a:solidFill>
              </a:rPr>
              <a:t>Smart Bin Sensor | IoT Bin Sensor Singapore</a:t>
            </a:r>
            <a:r>
              <a:rPr lang="tr" sz="1000">
                <a:solidFill>
                  <a:srgbClr val="000000"/>
                </a:solidFill>
              </a:rPr>
              <a:t>, 21-Mar-2022. [Online]. Available: https://v3smarttech.com/fill-level-sensors/. [Accessed: 26-Oct-2022]. </a:t>
            </a:r>
            <a:endParaRPr sz="1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tr" sz="1000">
                <a:solidFill>
                  <a:srgbClr val="000000"/>
                </a:solidFill>
              </a:rPr>
              <a:t>[19] J. Hüttenhölscher, “Turkish taxi calling sign stands on a street editorial image - image of stands, motor: 128036625,” </a:t>
            </a:r>
            <a:r>
              <a:rPr i="1" lang="tr" sz="1000">
                <a:solidFill>
                  <a:srgbClr val="000000"/>
                </a:solidFill>
              </a:rPr>
              <a:t>Dreamstime</a:t>
            </a:r>
            <a:r>
              <a:rPr lang="tr" sz="1000">
                <a:solidFill>
                  <a:srgbClr val="000000"/>
                </a:solidFill>
              </a:rPr>
              <a:t>. [Online]. Available: https://www.dreamstime.com/antalya-turkey-september-turkish-taxi-calling-sign-stands-street-antalya-turkish-taxi-calling-sign-stands-street-image128036625. [Accessed: 26-Oct-2022]. </a:t>
            </a:r>
            <a:endParaRPr sz="1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</a:endParaRPr>
          </a:p>
        </p:txBody>
      </p:sp>
      <p:sp>
        <p:nvSpPr>
          <p:cNvPr id="313" name="Google Shape;313;p3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 sz="2000">
                <a:solidFill>
                  <a:schemeClr val="dk2"/>
                </a:solidFill>
              </a:rPr>
              <a:t>‹#›</a:t>
            </a:fld>
            <a:endParaRPr sz="2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References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3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000">
                <a:solidFill>
                  <a:srgbClr val="000000"/>
                </a:solidFill>
              </a:rPr>
              <a:t>[20] </a:t>
            </a:r>
            <a:r>
              <a:rPr lang="tr" sz="1100">
                <a:solidFill>
                  <a:srgbClr val="000000"/>
                </a:solidFill>
              </a:rPr>
              <a:t>“Gençlik Parkı Gerçekte Kime devredildi? Taraflar Yanıt Verdi,” </a:t>
            </a:r>
            <a:r>
              <a:rPr i="1" lang="tr" sz="1100">
                <a:solidFill>
                  <a:srgbClr val="000000"/>
                </a:solidFill>
              </a:rPr>
              <a:t>Independent Türkçe</a:t>
            </a:r>
            <a:r>
              <a:rPr lang="tr" sz="1100">
                <a:solidFill>
                  <a:srgbClr val="000000"/>
                </a:solidFill>
              </a:rPr>
              <a:t>, 18-Jun-2019. [Online]. Available: https://www.indyturk.com/node/42931/ekonomi%CC%87/gen%C3%A7lik-park%C4%B1-ger%C3%A7ekte-kime-devredildi-taraflar-yan%C4%B1t-verdi. [Accessed: 26-Oct-2022]. 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tr" sz="1100">
                <a:solidFill>
                  <a:srgbClr val="000000"/>
                </a:solidFill>
              </a:rPr>
              <a:t>[21] K. Şenyiğit, </a:t>
            </a:r>
            <a:r>
              <a:rPr i="1" lang="tr" sz="1100">
                <a:solidFill>
                  <a:srgbClr val="000000"/>
                </a:solidFill>
              </a:rPr>
              <a:t>Gençlik Parkı Masjid Restroom</a:t>
            </a:r>
            <a:r>
              <a:rPr lang="tr" sz="1100">
                <a:solidFill>
                  <a:srgbClr val="000000"/>
                </a:solidFill>
              </a:rPr>
              <a:t>. 2022.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 sz="2000"/>
              <a:t>‹#›</a:t>
            </a:fld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Introduction: Public Restrooms </a:t>
            </a:r>
            <a:endParaRPr/>
          </a:p>
        </p:txBody>
      </p:sp>
      <p:sp>
        <p:nvSpPr>
          <p:cNvPr id="101" name="Google Shape;101;p1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 sz="2000">
                <a:solidFill>
                  <a:schemeClr val="dk2"/>
                </a:solidFill>
              </a:rPr>
              <a:t>‹#›</a:t>
            </a:fld>
            <a:endParaRPr sz="2000">
              <a:solidFill>
                <a:schemeClr val="dk2"/>
              </a:solidFill>
            </a:endParaRPr>
          </a:p>
        </p:txBody>
      </p:sp>
      <p:pic>
        <p:nvPicPr>
          <p:cNvPr id="102" name="Google Shape;10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4424" y="2603944"/>
            <a:ext cx="1873338" cy="1269506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/>
          <p:nvPr/>
        </p:nvSpPr>
        <p:spPr>
          <a:xfrm>
            <a:off x="100888" y="1406775"/>
            <a:ext cx="32004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tr" sz="1350"/>
              <a:t>For the normal </a:t>
            </a:r>
            <a:r>
              <a:rPr lang="tr" sz="1350"/>
              <a:t>people, in average  people</a:t>
            </a:r>
            <a:r>
              <a:rPr lang="tr" sz="1350"/>
              <a:t> urinate in every 4 hours [1].</a:t>
            </a:r>
            <a:endParaRPr sz="1350"/>
          </a:p>
        </p:txBody>
      </p:sp>
      <p:sp>
        <p:nvSpPr>
          <p:cNvPr id="104" name="Google Shape;104;p15"/>
          <p:cNvSpPr txBox="1"/>
          <p:nvPr/>
        </p:nvSpPr>
        <p:spPr>
          <a:xfrm>
            <a:off x="4455650" y="2857638"/>
            <a:ext cx="3357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50"/>
              <a:buChar char="●"/>
            </a:pPr>
            <a:r>
              <a:rPr lang="tr" sz="1350">
                <a:solidFill>
                  <a:srgbClr val="222222"/>
                </a:solidFill>
                <a:highlight>
                  <a:srgbClr val="FFFFFF"/>
                </a:highlight>
              </a:rPr>
              <a:t>%</a:t>
            </a:r>
            <a:r>
              <a:rPr lang="tr" sz="1350">
                <a:solidFill>
                  <a:srgbClr val="222222"/>
                </a:solidFill>
                <a:highlight>
                  <a:srgbClr val="FFFFFF"/>
                </a:highlight>
              </a:rPr>
              <a:t>70 say they have had an unpleasant experience due to the conditions in a public restroom</a:t>
            </a:r>
            <a:r>
              <a:rPr lang="tr" sz="1350">
                <a:solidFill>
                  <a:srgbClr val="222222"/>
                </a:solidFill>
                <a:highlight>
                  <a:srgbClr val="FFFFFF"/>
                </a:highlight>
              </a:rPr>
              <a:t> [2].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4455650" y="2049450"/>
            <a:ext cx="35016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tr" sz="1350">
                <a:highlight>
                  <a:srgbClr val="FFFFFF"/>
                </a:highlight>
              </a:rPr>
              <a:t>People have an aversion to touching certain restroom surfaces</a:t>
            </a:r>
            <a:r>
              <a:rPr lang="tr" sz="1350"/>
              <a:t> </a:t>
            </a:r>
            <a:r>
              <a:rPr lang="tr" sz="1350">
                <a:highlight>
                  <a:srgbClr val="FFFFFF"/>
                </a:highlight>
              </a:rPr>
              <a:t> operate the toilet flusher with their foot  [2].</a:t>
            </a:r>
            <a:endParaRPr sz="1350">
              <a:highlight>
                <a:srgbClr val="FFFFFF"/>
              </a:highlight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4455650" y="3720363"/>
            <a:ext cx="3357600" cy="12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50"/>
              <a:buChar char="●"/>
            </a:pPr>
            <a:r>
              <a:rPr lang="tr" sz="1350">
                <a:solidFill>
                  <a:srgbClr val="222222"/>
                </a:solidFill>
                <a:highlight>
                  <a:srgbClr val="FFFFFF"/>
                </a:highlight>
              </a:rPr>
              <a:t>London scientists say one out of six cell phones tests positive for fecal matter [2].</a:t>
            </a:r>
            <a:endParaRPr sz="135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1324669" y="3951275"/>
            <a:ext cx="1247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100">
                <a:latin typeface="Roboto"/>
                <a:ea typeface="Roboto"/>
                <a:cs typeface="Roboto"/>
                <a:sym typeface="Roboto"/>
              </a:rPr>
              <a:t>Fig. 1 [13]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339025" y="1189575"/>
            <a:ext cx="41214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r" sz="1350">
                <a:solidFill>
                  <a:srgbClr val="222222"/>
                </a:solidFill>
                <a:highlight>
                  <a:srgbClr val="FFFFFF"/>
                </a:highlight>
              </a:rPr>
              <a:t>The 2016 Healthy Hand Washing Survey, conducted by restroom fixture manufacturer Bradley Corporation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Introduction: Health Risks of Public Restrooms</a:t>
            </a:r>
            <a:endParaRPr/>
          </a:p>
        </p:txBody>
      </p:sp>
      <p:sp>
        <p:nvSpPr>
          <p:cNvPr id="114" name="Google Shape;114;p16"/>
          <p:cNvSpPr txBox="1"/>
          <p:nvPr>
            <p:ph idx="1" type="body"/>
          </p:nvPr>
        </p:nvSpPr>
        <p:spPr>
          <a:xfrm>
            <a:off x="119025" y="3586350"/>
            <a:ext cx="24303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500">
                <a:solidFill>
                  <a:srgbClr val="36363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Pathogenic microbes on toilets and other surfaces in public restrooms [3].</a:t>
            </a:r>
            <a:endParaRPr sz="1500">
              <a:solidFill>
                <a:srgbClr val="36363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rgbClr val="36363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6"/>
          <p:cNvSpPr txBox="1"/>
          <p:nvPr>
            <p:ph idx="12" type="sldNum"/>
          </p:nvPr>
        </p:nvSpPr>
        <p:spPr>
          <a:xfrm>
            <a:off x="8651156" y="481784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 sz="2000"/>
              <a:t>‹#›</a:t>
            </a:fld>
            <a:endParaRPr sz="2000"/>
          </a:p>
        </p:txBody>
      </p:sp>
      <p:pic>
        <p:nvPicPr>
          <p:cNvPr id="116" name="Google Shape;11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12225"/>
            <a:ext cx="1795074" cy="1778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6"/>
          <p:cNvSpPr txBox="1"/>
          <p:nvPr/>
        </p:nvSpPr>
        <p:spPr>
          <a:xfrm>
            <a:off x="2839950" y="3586350"/>
            <a:ext cx="2430300" cy="10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" sz="1500">
                <a:solidFill>
                  <a:srgbClr val="363636"/>
                </a:solidFill>
                <a:highlight>
                  <a:srgbClr val="FFFFFF"/>
                </a:highlight>
              </a:rPr>
              <a:t>H</a:t>
            </a:r>
            <a:r>
              <a:rPr lang="tr" sz="1500">
                <a:solidFill>
                  <a:srgbClr val="363636"/>
                </a:solidFill>
                <a:highlight>
                  <a:srgbClr val="FFFFFF"/>
                </a:highlight>
              </a:rPr>
              <a:t>epatitis A in elementary school restrooms [3].</a:t>
            </a:r>
            <a:endParaRPr sz="1500">
              <a:solidFill>
                <a:srgbClr val="363636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16"/>
          <p:cNvSpPr txBox="1"/>
          <p:nvPr/>
        </p:nvSpPr>
        <p:spPr>
          <a:xfrm>
            <a:off x="5922900" y="3538425"/>
            <a:ext cx="2830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tr" sz="1500">
                <a:solidFill>
                  <a:srgbClr val="363636"/>
                </a:solidFill>
                <a:highlight>
                  <a:srgbClr val="FFFFFF"/>
                </a:highlight>
              </a:rPr>
              <a:t>S</a:t>
            </a:r>
            <a:r>
              <a:rPr lang="tr" sz="1500">
                <a:solidFill>
                  <a:srgbClr val="363636"/>
                </a:solidFill>
                <a:highlight>
                  <a:srgbClr val="FFFFFF"/>
                </a:highlight>
              </a:rPr>
              <a:t>almonella in dorm toilets [3].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16"/>
          <p:cNvSpPr txBox="1"/>
          <p:nvPr/>
        </p:nvSpPr>
        <p:spPr>
          <a:xfrm>
            <a:off x="161025" y="3111650"/>
            <a:ext cx="2388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100">
                <a:latin typeface="Roboto"/>
                <a:ea typeface="Roboto"/>
                <a:cs typeface="Roboto"/>
                <a:sym typeface="Roboto"/>
              </a:rPr>
              <a:t>Fig. 2: Pathogenic microbes [9]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0" name="Google Shape;12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1025" y="1257549"/>
            <a:ext cx="2388150" cy="1733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0950" y="1188650"/>
            <a:ext cx="2830201" cy="17787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6"/>
          <p:cNvSpPr txBox="1"/>
          <p:nvPr/>
        </p:nvSpPr>
        <p:spPr>
          <a:xfrm>
            <a:off x="3281100" y="3111650"/>
            <a:ext cx="1548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100">
                <a:latin typeface="Roboto"/>
                <a:ea typeface="Roboto"/>
                <a:cs typeface="Roboto"/>
                <a:sym typeface="Roboto"/>
              </a:rPr>
              <a:t>Fig. 3: Hepatitis A [10]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6462050" y="3075900"/>
            <a:ext cx="1548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100">
                <a:latin typeface="Roboto"/>
                <a:ea typeface="Roboto"/>
                <a:cs typeface="Roboto"/>
                <a:sym typeface="Roboto"/>
              </a:rPr>
              <a:t>Fig. 4: Salmonella [11]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Introduction: Health Risks of Public Restrooms</a:t>
            </a:r>
            <a:endParaRPr/>
          </a:p>
        </p:txBody>
      </p:sp>
      <p:sp>
        <p:nvSpPr>
          <p:cNvPr id="129" name="Google Shape;129;p17"/>
          <p:cNvSpPr txBox="1"/>
          <p:nvPr>
            <p:ph idx="1" type="body"/>
          </p:nvPr>
        </p:nvSpPr>
        <p:spPr>
          <a:xfrm>
            <a:off x="119025" y="3586350"/>
            <a:ext cx="24303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6363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rgbClr val="36363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7"/>
          <p:cNvSpPr txBox="1"/>
          <p:nvPr>
            <p:ph idx="12" type="sldNum"/>
          </p:nvPr>
        </p:nvSpPr>
        <p:spPr>
          <a:xfrm>
            <a:off x="8595306" y="48097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 sz="2000"/>
              <a:t>‹#›</a:t>
            </a:fld>
            <a:endParaRPr sz="2000"/>
          </a:p>
        </p:txBody>
      </p:sp>
      <p:sp>
        <p:nvSpPr>
          <p:cNvPr id="131" name="Google Shape;131;p17"/>
          <p:cNvSpPr txBox="1"/>
          <p:nvPr/>
        </p:nvSpPr>
        <p:spPr>
          <a:xfrm>
            <a:off x="311700" y="3864150"/>
            <a:ext cx="6548700" cy="10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" sz="1500">
                <a:solidFill>
                  <a:srgbClr val="363636"/>
                </a:solidFill>
                <a:highlight>
                  <a:srgbClr val="FFFFFF"/>
                </a:highlight>
              </a:rPr>
              <a:t>D</a:t>
            </a:r>
            <a:r>
              <a:rPr lang="tr" sz="1500">
                <a:solidFill>
                  <a:srgbClr val="363636"/>
                </a:solidFill>
                <a:highlight>
                  <a:srgbClr val="FFFFFF"/>
                </a:highlight>
              </a:rPr>
              <a:t>isease-causing viruses and bacteria,</a:t>
            </a:r>
            <a:r>
              <a:rPr lang="tr" sz="1500">
                <a:solidFill>
                  <a:srgbClr val="363636"/>
                </a:solidFill>
                <a:highlight>
                  <a:srgbClr val="FFFFFF"/>
                </a:highlight>
              </a:rPr>
              <a:t> </a:t>
            </a:r>
            <a:r>
              <a:rPr lang="tr" sz="1500">
                <a:solidFill>
                  <a:srgbClr val="363636"/>
                </a:solidFill>
                <a:highlight>
                  <a:srgbClr val="FFFFFF"/>
                </a:highlight>
              </a:rPr>
              <a:t>including norovirus in workspace, airplane and cruise ship bathrooms [3].</a:t>
            </a:r>
            <a:endParaRPr sz="1500">
              <a:solidFill>
                <a:srgbClr val="363636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2" name="Google Shape;132;p17"/>
          <p:cNvPicPr preferRelativeResize="0"/>
          <p:nvPr/>
        </p:nvPicPr>
        <p:blipFill rotWithShape="1">
          <a:blip r:embed="rId3">
            <a:alphaModFix/>
          </a:blip>
          <a:srcRect b="3340" l="6979" r="-6980" t="-3340"/>
          <a:stretch/>
        </p:blipFill>
        <p:spPr>
          <a:xfrm>
            <a:off x="2691375" y="1089838"/>
            <a:ext cx="3568725" cy="237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7"/>
          <p:cNvSpPr txBox="1"/>
          <p:nvPr/>
        </p:nvSpPr>
        <p:spPr>
          <a:xfrm>
            <a:off x="3609675" y="3541050"/>
            <a:ext cx="1548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100">
                <a:latin typeface="Roboto"/>
                <a:ea typeface="Roboto"/>
                <a:cs typeface="Roboto"/>
                <a:sym typeface="Roboto"/>
              </a:rPr>
              <a:t>Fig. 5: Norovirus  [12]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Introduction</a:t>
            </a:r>
            <a:endParaRPr/>
          </a:p>
        </p:txBody>
      </p:sp>
      <p:sp>
        <p:nvSpPr>
          <p:cNvPr id="139" name="Google Shape;139;p18"/>
          <p:cNvSpPr txBox="1"/>
          <p:nvPr>
            <p:ph idx="12" type="sldNum"/>
          </p:nvPr>
        </p:nvSpPr>
        <p:spPr>
          <a:xfrm>
            <a:off x="8600506" y="479844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 sz="2000"/>
              <a:t>‹#›</a:t>
            </a:fld>
            <a:endParaRPr sz="2000"/>
          </a:p>
        </p:txBody>
      </p:sp>
      <p:sp>
        <p:nvSpPr>
          <p:cNvPr id="140" name="Google Shape;140;p18"/>
          <p:cNvSpPr txBox="1"/>
          <p:nvPr/>
        </p:nvSpPr>
        <p:spPr>
          <a:xfrm>
            <a:off x="610300" y="3702650"/>
            <a:ext cx="69198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latin typeface="Roboto"/>
                <a:ea typeface="Roboto"/>
                <a:cs typeface="Roboto"/>
                <a:sym typeface="Roboto"/>
              </a:rPr>
              <a:t>	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latin typeface="Roboto"/>
                <a:ea typeface="Roboto"/>
                <a:cs typeface="Roboto"/>
                <a:sym typeface="Roboto"/>
              </a:rPr>
              <a:t>Do not mind paying 1$, 1€ or 1£ for qualitative toilet facilities [1].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18"/>
          <p:cNvSpPr/>
          <p:nvPr/>
        </p:nvSpPr>
        <p:spPr>
          <a:xfrm>
            <a:off x="610300" y="1985525"/>
            <a:ext cx="810000" cy="749400"/>
          </a:xfrm>
          <a:prstGeom prst="roundRect">
            <a:avLst>
              <a:gd fmla="val 16667" name="adj"/>
            </a:avLst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8"/>
          <p:cNvSpPr txBox="1"/>
          <p:nvPr/>
        </p:nvSpPr>
        <p:spPr>
          <a:xfrm>
            <a:off x="610300" y="2075525"/>
            <a:ext cx="95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2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%67</a:t>
            </a:r>
            <a:endParaRPr sz="2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p18"/>
          <p:cNvSpPr txBox="1"/>
          <p:nvPr/>
        </p:nvSpPr>
        <p:spPr>
          <a:xfrm>
            <a:off x="1561000" y="2960213"/>
            <a:ext cx="6127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latin typeface="Roboto"/>
                <a:ea typeface="Roboto"/>
                <a:cs typeface="Roboto"/>
                <a:sym typeface="Roboto"/>
              </a:rPr>
              <a:t>A </a:t>
            </a:r>
            <a:r>
              <a:rPr lang="tr">
                <a:latin typeface="Roboto"/>
                <a:ea typeface="Roboto"/>
                <a:cs typeface="Roboto"/>
                <a:sym typeface="Roboto"/>
              </a:rPr>
              <a:t>bad experience with quality and hygiene of toilet facilities in a public space is a reason to visit this place less often or to stay shorter [1].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18"/>
          <p:cNvSpPr/>
          <p:nvPr/>
        </p:nvSpPr>
        <p:spPr>
          <a:xfrm>
            <a:off x="610300" y="2893325"/>
            <a:ext cx="810000" cy="749400"/>
          </a:xfrm>
          <a:prstGeom prst="roundRect">
            <a:avLst>
              <a:gd fmla="val 16667" name="adj"/>
            </a:avLst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8"/>
          <p:cNvSpPr txBox="1"/>
          <p:nvPr/>
        </p:nvSpPr>
        <p:spPr>
          <a:xfrm>
            <a:off x="610300" y="2983325"/>
            <a:ext cx="95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2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%32</a:t>
            </a:r>
            <a:endParaRPr sz="2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18"/>
          <p:cNvSpPr/>
          <p:nvPr/>
        </p:nvSpPr>
        <p:spPr>
          <a:xfrm>
            <a:off x="610300" y="3801125"/>
            <a:ext cx="810000" cy="749400"/>
          </a:xfrm>
          <a:prstGeom prst="roundRect">
            <a:avLst>
              <a:gd fmla="val 16667" name="adj"/>
            </a:avLst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8"/>
          <p:cNvSpPr txBox="1"/>
          <p:nvPr/>
        </p:nvSpPr>
        <p:spPr>
          <a:xfrm>
            <a:off x="610300" y="3891125"/>
            <a:ext cx="950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2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%44</a:t>
            </a:r>
            <a:endParaRPr sz="2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18"/>
          <p:cNvSpPr/>
          <p:nvPr/>
        </p:nvSpPr>
        <p:spPr>
          <a:xfrm>
            <a:off x="610300" y="1017800"/>
            <a:ext cx="7990200" cy="738900"/>
          </a:xfrm>
          <a:prstGeom prst="roundRect">
            <a:avLst>
              <a:gd fmla="val 16667" name="adj"/>
            </a:avLst>
          </a:prstGeom>
          <a:solidFill>
            <a:srgbClr val="83161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8"/>
          <p:cNvSpPr txBox="1"/>
          <p:nvPr/>
        </p:nvSpPr>
        <p:spPr>
          <a:xfrm>
            <a:off x="781725" y="998225"/>
            <a:ext cx="8227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r" sz="1800">
                <a:solidFill>
                  <a:srgbClr val="FFFCF2"/>
                </a:solidFill>
                <a:latin typeface="Roboto"/>
                <a:ea typeface="Roboto"/>
                <a:cs typeface="Roboto"/>
                <a:sym typeface="Roboto"/>
              </a:rPr>
              <a:t>ONE HUNDRED has initiated an online survey with 4546 participants in 8 countries in December 2020 [1].</a:t>
            </a:r>
            <a:endParaRPr b="1" sz="1800">
              <a:solidFill>
                <a:srgbClr val="FFFCF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18"/>
          <p:cNvSpPr txBox="1"/>
          <p:nvPr/>
        </p:nvSpPr>
        <p:spPr>
          <a:xfrm>
            <a:off x="1561000" y="2040875"/>
            <a:ext cx="6127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latin typeface="Roboto"/>
                <a:ea typeface="Roboto"/>
                <a:cs typeface="Roboto"/>
                <a:sym typeface="Roboto"/>
              </a:rPr>
              <a:t>Agrees that the quality and hygiene of the toilets is a clear indicator for the </a:t>
            </a:r>
            <a:r>
              <a:rPr lang="tr">
                <a:latin typeface="Roboto"/>
                <a:ea typeface="Roboto"/>
                <a:cs typeface="Roboto"/>
                <a:sym typeface="Roboto"/>
              </a:rPr>
              <a:t>general</a:t>
            </a:r>
            <a:r>
              <a:rPr lang="tr">
                <a:latin typeface="Roboto"/>
                <a:ea typeface="Roboto"/>
                <a:cs typeface="Roboto"/>
                <a:sym typeface="Roboto"/>
              </a:rPr>
              <a:t> hygiene of a public space [1].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Introduction</a:t>
            </a:r>
            <a:endParaRPr/>
          </a:p>
        </p:txBody>
      </p:sp>
      <p:sp>
        <p:nvSpPr>
          <p:cNvPr id="156" name="Google Shape;156;p19"/>
          <p:cNvSpPr txBox="1"/>
          <p:nvPr>
            <p:ph idx="1" type="body"/>
          </p:nvPr>
        </p:nvSpPr>
        <p:spPr>
          <a:xfrm>
            <a:off x="3824050" y="2748750"/>
            <a:ext cx="5460600" cy="3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tr" sz="1200">
                <a:latin typeface="Arial"/>
                <a:ea typeface="Arial"/>
                <a:cs typeface="Arial"/>
                <a:sym typeface="Arial"/>
              </a:rPr>
              <a:t>Gençlik Parkı is located in the center of Ankara, Ulus [6].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tr" sz="1200">
                <a:latin typeface="Arial"/>
                <a:ea typeface="Arial"/>
                <a:cs typeface="Arial"/>
                <a:sym typeface="Arial"/>
              </a:rPr>
              <a:t>It has a wedding hall, amusement park, opera house, places for drinking tea and restaurants [6].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tr" sz="1200">
                <a:latin typeface="Arial"/>
                <a:ea typeface="Arial"/>
                <a:cs typeface="Arial"/>
                <a:sym typeface="Arial"/>
              </a:rPr>
              <a:t>%15.7 of visitors stay in Gençlik Parkı for more than 4 hours [5].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tr" sz="1200">
                <a:latin typeface="Arial"/>
                <a:ea typeface="Arial"/>
                <a:cs typeface="Arial"/>
                <a:sym typeface="Arial"/>
              </a:rPr>
              <a:t>It has two public restrooms on the outside [7].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157" name="Google Shape;157;p19"/>
          <p:cNvSpPr txBox="1"/>
          <p:nvPr>
            <p:ph idx="12" type="sldNum"/>
          </p:nvPr>
        </p:nvSpPr>
        <p:spPr>
          <a:xfrm>
            <a:off x="8595306" y="48144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 sz="2000"/>
              <a:t>‹#›</a:t>
            </a:fld>
            <a:endParaRPr sz="2000"/>
          </a:p>
        </p:txBody>
      </p:sp>
      <p:graphicFrame>
        <p:nvGraphicFramePr>
          <p:cNvPr id="158" name="Google Shape;158;p19"/>
          <p:cNvGraphicFramePr/>
          <p:nvPr/>
        </p:nvGraphicFramePr>
        <p:xfrm>
          <a:off x="100750" y="129646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{192809C9-5DC3-4972-B5FA-80374CE45DE7}</a:tableStyleId>
              </a:tblPr>
              <a:tblGrid>
                <a:gridCol w="1386250"/>
                <a:gridCol w="1146875"/>
                <a:gridCol w="1146875"/>
              </a:tblGrid>
              <a:tr h="515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Frequency of visiting  the park</a:t>
                      </a:r>
                      <a:endParaRPr b="1"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Park visitors</a:t>
                      </a:r>
                      <a:endParaRPr b="1" sz="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(n = 152) %</a:t>
                      </a:r>
                      <a:endParaRPr b="1" sz="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Local People</a:t>
                      </a:r>
                      <a:endParaRPr b="1" sz="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(n= 150) (%)</a:t>
                      </a:r>
                      <a:endParaRPr b="1" sz="700"/>
                    </a:p>
                  </a:txBody>
                  <a:tcPr marT="91425" marB="91425" marR="91425" marL="91425"/>
                </a:tc>
              </a:tr>
              <a:tr h="264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Everyday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9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1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At least 1 day in a week</a:t>
                      </a:r>
                      <a:endParaRPr b="1"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18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2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431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At least 1 day in two week</a:t>
                      </a:r>
                      <a:endParaRPr b="1" sz="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6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3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431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At least 1 day in a month</a:t>
                      </a:r>
                      <a:endParaRPr b="1" sz="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20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4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At least 1 day in a year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45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33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264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Not visiting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–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53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264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Never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–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4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264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Sum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100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r" sz="700"/>
                        <a:t>100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59" name="Google Shape;159;p19"/>
          <p:cNvSpPr txBox="1"/>
          <p:nvPr/>
        </p:nvSpPr>
        <p:spPr>
          <a:xfrm>
            <a:off x="582750" y="949100"/>
            <a:ext cx="295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r">
                <a:latin typeface="Roboto"/>
                <a:ea typeface="Roboto"/>
                <a:cs typeface="Roboto"/>
                <a:sym typeface="Roboto"/>
              </a:rPr>
              <a:t>Frequency of Visiting the Park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Google Shape;160;p19"/>
          <p:cNvSpPr txBox="1"/>
          <p:nvPr/>
        </p:nvSpPr>
        <p:spPr>
          <a:xfrm>
            <a:off x="311700" y="4460500"/>
            <a:ext cx="330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100">
                <a:latin typeface="Roboto"/>
                <a:ea typeface="Roboto"/>
                <a:cs typeface="Roboto"/>
                <a:sym typeface="Roboto"/>
              </a:rPr>
              <a:t>Fig. 6: Frequency table of visiting the park [5]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1" name="Google Shape;16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8512" y="154088"/>
            <a:ext cx="3431676" cy="2285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9"/>
          <p:cNvSpPr txBox="1"/>
          <p:nvPr/>
        </p:nvSpPr>
        <p:spPr>
          <a:xfrm>
            <a:off x="5657625" y="2394750"/>
            <a:ext cx="330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100">
                <a:latin typeface="Roboto"/>
                <a:ea typeface="Roboto"/>
                <a:cs typeface="Roboto"/>
                <a:sym typeface="Roboto"/>
              </a:rPr>
              <a:t>Fig. 7: Gençlik Parkı Ankara [20]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Introduction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0"/>
          <p:cNvSpPr txBox="1"/>
          <p:nvPr>
            <p:ph idx="12" type="sldNum"/>
          </p:nvPr>
        </p:nvSpPr>
        <p:spPr>
          <a:xfrm>
            <a:off x="8595306" y="4817865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 sz="2000"/>
              <a:t>‹#›</a:t>
            </a:fld>
            <a:endParaRPr sz="2000"/>
          </a:p>
        </p:txBody>
      </p:sp>
      <p:sp>
        <p:nvSpPr>
          <p:cNvPr id="169" name="Google Shape;169;p20"/>
          <p:cNvSpPr txBox="1"/>
          <p:nvPr>
            <p:ph idx="1" type="body"/>
          </p:nvPr>
        </p:nvSpPr>
        <p:spPr>
          <a:xfrm>
            <a:off x="3289375" y="1926225"/>
            <a:ext cx="2988300" cy="21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tr"/>
              <a:t>To be able to call cleaning staff when needed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sp>
        <p:nvSpPr>
          <p:cNvPr id="170" name="Google Shape;170;p20"/>
          <p:cNvSpPr txBox="1"/>
          <p:nvPr/>
        </p:nvSpPr>
        <p:spPr>
          <a:xfrm>
            <a:off x="6191125" y="1926225"/>
            <a:ext cx="2929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tr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Prevent possible diseases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20"/>
          <p:cNvSpPr txBox="1"/>
          <p:nvPr>
            <p:ph idx="1" type="body"/>
          </p:nvPr>
        </p:nvSpPr>
        <p:spPr>
          <a:xfrm>
            <a:off x="334450" y="1926225"/>
            <a:ext cx="2735700" cy="21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tr"/>
              <a:t>To make the restroom clean most of the time</a:t>
            </a:r>
            <a:endParaRPr b="1"/>
          </a:p>
        </p:txBody>
      </p:sp>
      <p:sp>
        <p:nvSpPr>
          <p:cNvPr id="172" name="Google Shape;172;p20"/>
          <p:cNvSpPr/>
          <p:nvPr/>
        </p:nvSpPr>
        <p:spPr>
          <a:xfrm>
            <a:off x="334450" y="1341025"/>
            <a:ext cx="2756400" cy="5190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83161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0"/>
          <p:cNvSpPr txBox="1"/>
          <p:nvPr/>
        </p:nvSpPr>
        <p:spPr>
          <a:xfrm>
            <a:off x="611350" y="1331125"/>
            <a:ext cx="2202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2300">
                <a:solidFill>
                  <a:srgbClr val="FFFCF2"/>
                </a:solidFill>
                <a:latin typeface="Roboto"/>
                <a:ea typeface="Roboto"/>
                <a:cs typeface="Roboto"/>
                <a:sym typeface="Roboto"/>
              </a:rPr>
              <a:t>	Purpose</a:t>
            </a:r>
            <a:endParaRPr sz="2300">
              <a:solidFill>
                <a:srgbClr val="FFFCF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20"/>
          <p:cNvSpPr/>
          <p:nvPr/>
        </p:nvSpPr>
        <p:spPr>
          <a:xfrm>
            <a:off x="3358425" y="1341025"/>
            <a:ext cx="2756400" cy="5190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83161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0"/>
          <p:cNvSpPr txBox="1"/>
          <p:nvPr/>
        </p:nvSpPr>
        <p:spPr>
          <a:xfrm>
            <a:off x="3635325" y="1331125"/>
            <a:ext cx="2202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2300">
                <a:solidFill>
                  <a:srgbClr val="FFFCF2"/>
                </a:solidFill>
                <a:latin typeface="Roboto"/>
                <a:ea typeface="Roboto"/>
                <a:cs typeface="Roboto"/>
                <a:sym typeface="Roboto"/>
              </a:rPr>
              <a:t>        Impact</a:t>
            </a:r>
            <a:endParaRPr sz="2300">
              <a:solidFill>
                <a:srgbClr val="FFFCF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6277663" y="1341025"/>
            <a:ext cx="2756400" cy="5190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83161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0"/>
          <p:cNvSpPr txBox="1"/>
          <p:nvPr/>
        </p:nvSpPr>
        <p:spPr>
          <a:xfrm>
            <a:off x="6346838" y="1331125"/>
            <a:ext cx="285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2300">
                <a:solidFill>
                  <a:srgbClr val="FFFCF2"/>
                </a:solidFill>
                <a:latin typeface="Roboto"/>
                <a:ea typeface="Roboto"/>
                <a:cs typeface="Roboto"/>
                <a:sym typeface="Roboto"/>
              </a:rPr>
              <a:t>	Significance</a:t>
            </a:r>
            <a:endParaRPr sz="2300">
              <a:solidFill>
                <a:srgbClr val="FFFCF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Problem Definition</a:t>
            </a:r>
            <a:endParaRPr/>
          </a:p>
        </p:txBody>
      </p:sp>
      <p:sp>
        <p:nvSpPr>
          <p:cNvPr id="183" name="Google Shape;183;p21"/>
          <p:cNvSpPr txBox="1"/>
          <p:nvPr>
            <p:ph idx="4294967295" type="body"/>
          </p:nvPr>
        </p:nvSpPr>
        <p:spPr>
          <a:xfrm>
            <a:off x="311700" y="11193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tr"/>
              <a:t>Problem: Masjid toilet is not clean in Ankara Gençlik Parkı </a:t>
            </a:r>
            <a:endParaRPr/>
          </a:p>
        </p:txBody>
      </p:sp>
      <p:sp>
        <p:nvSpPr>
          <p:cNvPr id="184" name="Google Shape;184;p2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 sz="2000">
                <a:solidFill>
                  <a:schemeClr val="dk2"/>
                </a:solidFill>
              </a:rPr>
              <a:t>‹#›</a:t>
            </a:fld>
            <a:endParaRPr sz="2000">
              <a:solidFill>
                <a:schemeClr val="dk2"/>
              </a:solidFill>
            </a:endParaRPr>
          </a:p>
        </p:txBody>
      </p:sp>
      <p:pic>
        <p:nvPicPr>
          <p:cNvPr id="185" name="Google Shape;18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600" y="1584825"/>
            <a:ext cx="1782825" cy="3006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8075" y="1584825"/>
            <a:ext cx="1591158" cy="3006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82050" y="1584825"/>
            <a:ext cx="1591149" cy="3006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69225" y="1584825"/>
            <a:ext cx="1591149" cy="3006157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1"/>
          <p:cNvSpPr txBox="1"/>
          <p:nvPr/>
        </p:nvSpPr>
        <p:spPr>
          <a:xfrm>
            <a:off x="311700" y="4559900"/>
            <a:ext cx="330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100">
                <a:latin typeface="Roboto"/>
                <a:ea typeface="Roboto"/>
                <a:cs typeface="Roboto"/>
                <a:sym typeface="Roboto"/>
              </a:rPr>
              <a:t>Fig. 7:  </a:t>
            </a:r>
            <a:r>
              <a:rPr lang="tr" sz="1100">
                <a:latin typeface="Roboto"/>
                <a:ea typeface="Roboto"/>
                <a:cs typeface="Roboto"/>
                <a:sym typeface="Roboto"/>
              </a:rPr>
              <a:t>Entrance</a:t>
            </a:r>
            <a:r>
              <a:rPr lang="tr" sz="1100">
                <a:latin typeface="Roboto"/>
                <a:ea typeface="Roboto"/>
                <a:cs typeface="Roboto"/>
                <a:sym typeface="Roboto"/>
              </a:rPr>
              <a:t> of the restroom [21]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1"/>
          <p:cNvSpPr txBox="1"/>
          <p:nvPr/>
        </p:nvSpPr>
        <p:spPr>
          <a:xfrm>
            <a:off x="2794825" y="4559900"/>
            <a:ext cx="330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100">
                <a:latin typeface="Roboto"/>
                <a:ea typeface="Roboto"/>
                <a:cs typeface="Roboto"/>
                <a:sym typeface="Roboto"/>
              </a:rPr>
              <a:t>Fig. 8:  Sink of the restroom</a:t>
            </a:r>
            <a:r>
              <a:rPr lang="tr" sz="1100">
                <a:latin typeface="Roboto"/>
                <a:ea typeface="Roboto"/>
                <a:cs typeface="Roboto"/>
                <a:sym typeface="Roboto"/>
              </a:rPr>
              <a:t> [21]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" name="Google Shape;191;p21"/>
          <p:cNvSpPr txBox="1"/>
          <p:nvPr/>
        </p:nvSpPr>
        <p:spPr>
          <a:xfrm>
            <a:off x="5302600" y="4559900"/>
            <a:ext cx="330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100">
                <a:latin typeface="Roboto"/>
                <a:ea typeface="Roboto"/>
                <a:cs typeface="Roboto"/>
                <a:sym typeface="Roboto"/>
              </a:rPr>
              <a:t>Fig. 9: </a:t>
            </a:r>
            <a:r>
              <a:rPr lang="tr" sz="1100">
                <a:latin typeface="Roboto"/>
                <a:ea typeface="Roboto"/>
                <a:cs typeface="Roboto"/>
                <a:sym typeface="Roboto"/>
              </a:rPr>
              <a:t>Entrance</a:t>
            </a:r>
            <a:r>
              <a:rPr lang="tr" sz="11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tr" sz="1100">
                <a:latin typeface="Roboto"/>
                <a:ea typeface="Roboto"/>
                <a:cs typeface="Roboto"/>
                <a:sym typeface="Roboto"/>
              </a:rPr>
              <a:t>[21]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2" name="Google Shape;192;p21"/>
          <p:cNvSpPr txBox="1"/>
          <p:nvPr/>
        </p:nvSpPr>
        <p:spPr>
          <a:xfrm>
            <a:off x="7140450" y="4559900"/>
            <a:ext cx="330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100">
                <a:latin typeface="Roboto"/>
                <a:ea typeface="Roboto"/>
                <a:cs typeface="Roboto"/>
                <a:sym typeface="Roboto"/>
              </a:rPr>
              <a:t>Fig. 10:  Masjid </a:t>
            </a:r>
            <a:r>
              <a:rPr lang="tr" sz="1100">
                <a:latin typeface="Roboto"/>
                <a:ea typeface="Roboto"/>
                <a:cs typeface="Roboto"/>
                <a:sym typeface="Roboto"/>
              </a:rPr>
              <a:t> [21]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80000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